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0233600" cy="31089600"/>
  <p:notesSz cx="6858000" cy="9144000"/>
  <p:defaultTextStyle>
    <a:defPPr>
      <a:defRPr lang="en-US"/>
    </a:defPPr>
    <a:lvl1pPr algn="l" defTabSz="4075113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036763" indent="-1579563" algn="l" defTabSz="4075113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075113" indent="-3160713" algn="l" defTabSz="4075113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111875" indent="-4740275" algn="l" defTabSz="4075113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8150225" indent="-6321425" algn="l" defTabSz="4075113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735" autoAdjust="0"/>
    <p:restoredTop sz="94660"/>
  </p:normalViewPr>
  <p:slideViewPr>
    <p:cSldViewPr>
      <p:cViewPr varScale="1">
        <p:scale>
          <a:sx n="17" d="100"/>
          <a:sy n="17" d="100"/>
        </p:scale>
        <p:origin x="-1698" y="-150"/>
      </p:cViewPr>
      <p:guideLst>
        <p:guide orient="horz" pos="9792"/>
        <p:guide pos="126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r>
              <a:rPr lang="en-US" sz="2000">
                <a:latin typeface="Arial" pitchFamily="34" charset="0"/>
                <a:cs typeface="Arial" pitchFamily="34" charset="0"/>
              </a:rPr>
              <a:t>Effect of pH on Nanotube Wall Thickness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692257217847768"/>
          <c:y val="0.11649300087489065"/>
          <c:w val="0.84361366287547379"/>
          <c:h val="0.70925218722659666"/>
        </c:manualLayout>
      </c:layout>
      <c:scatterChart>
        <c:scatterStyle val="lineMarker"/>
        <c:varyColors val="0"/>
        <c:ser>
          <c:idx val="0"/>
          <c:order val="0"/>
          <c:spPr>
            <a:ln w="66675">
              <a:noFill/>
            </a:ln>
          </c:spPr>
          <c:errBars>
            <c:errDir val="y"/>
            <c:errBarType val="both"/>
            <c:errValType val="cust"/>
            <c:noEndCap val="0"/>
            <c:plus>
              <c:numRef>
                <c:f>'pH Variation'!$G$4:$G$6</c:f>
                <c:numCache>
                  <c:formatCode>General</c:formatCode>
                  <c:ptCount val="3"/>
                  <c:pt idx="0">
                    <c:v>0.4</c:v>
                  </c:pt>
                  <c:pt idx="1">
                    <c:v>0.5</c:v>
                  </c:pt>
                  <c:pt idx="2">
                    <c:v>0.4</c:v>
                  </c:pt>
                </c:numCache>
              </c:numRef>
            </c:plus>
            <c:minus>
              <c:numRef>
                <c:f>'pH Variation'!$G$4:$G$6</c:f>
                <c:numCache>
                  <c:formatCode>General</c:formatCode>
                  <c:ptCount val="3"/>
                  <c:pt idx="0">
                    <c:v>0.4</c:v>
                  </c:pt>
                  <c:pt idx="1">
                    <c:v>0.5</c:v>
                  </c:pt>
                  <c:pt idx="2">
                    <c:v>0.4</c:v>
                  </c:pt>
                </c:numCache>
              </c:numRef>
            </c:minus>
          </c:errBars>
          <c:xVal>
            <c:numRef>
              <c:f>'pH Variation'!$E$4:$E$6</c:f>
              <c:numCache>
                <c:formatCode>General</c:formatCode>
                <c:ptCount val="3"/>
                <c:pt idx="0">
                  <c:v>3.5</c:v>
                </c:pt>
                <c:pt idx="1">
                  <c:v>4</c:v>
                </c:pt>
                <c:pt idx="2">
                  <c:v>4.5</c:v>
                </c:pt>
              </c:numCache>
            </c:numRef>
          </c:xVal>
          <c:yVal>
            <c:numRef>
              <c:f>'pH Variation'!$F$4:$F$6</c:f>
              <c:numCache>
                <c:formatCode>General</c:formatCode>
                <c:ptCount val="3"/>
                <c:pt idx="0">
                  <c:v>27.7</c:v>
                </c:pt>
                <c:pt idx="1">
                  <c:v>28.5</c:v>
                </c:pt>
                <c:pt idx="2">
                  <c:v>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936576"/>
        <c:axId val="81600512"/>
      </c:scatterChart>
      <c:valAx>
        <c:axId val="47936576"/>
        <c:scaling>
          <c:orientation val="minMax"/>
          <c:min val="3.25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pH</a:t>
                </a:r>
              </a:p>
            </c:rich>
          </c:tx>
          <c:layout>
            <c:manualLayout>
              <c:xMode val="edge"/>
              <c:yMode val="edge"/>
              <c:x val="0.48935051521337608"/>
              <c:y val="0.8897222222222221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1600512"/>
        <c:crosses val="autoZero"/>
        <c:crossBetween val="midCat"/>
        <c:majorUnit val="0.25"/>
      </c:valAx>
      <c:valAx>
        <c:axId val="816005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Thickness (nm)</a:t>
                </a:r>
              </a:p>
            </c:rich>
          </c:tx>
          <c:layout>
            <c:manualLayout>
              <c:xMode val="edge"/>
              <c:yMode val="edge"/>
              <c:x val="2.2035578885972587E-2"/>
              <c:y val="0.223924103237095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93657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Effect of pH on Internal Diameter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607951783804802"/>
          <c:y val="9.9103237095363075E-2"/>
          <c:w val="0.81576358510741698"/>
          <c:h val="0.70184076990376199"/>
        </c:manualLayout>
      </c:layout>
      <c:scatterChart>
        <c:scatterStyle val="lineMarker"/>
        <c:varyColors val="0"/>
        <c:ser>
          <c:idx val="0"/>
          <c:order val="0"/>
          <c:spPr>
            <a:ln w="66675">
              <a:noFill/>
            </a:ln>
          </c:spPr>
          <c:dPt>
            <c:idx val="0"/>
            <c:bubble3D val="0"/>
          </c:dPt>
          <c:dPt>
            <c:idx val="1"/>
            <c:bubble3D val="0"/>
          </c:dPt>
          <c:errBars>
            <c:errDir val="y"/>
            <c:errBarType val="both"/>
            <c:errValType val="cust"/>
            <c:noEndCap val="0"/>
            <c:plus>
              <c:numRef>
                <c:f>'pH Variation'!$C$4:$C$6</c:f>
                <c:numCache>
                  <c:formatCode>General</c:formatCode>
                  <c:ptCount val="3"/>
                  <c:pt idx="0">
                    <c:v>0.8</c:v>
                  </c:pt>
                  <c:pt idx="1">
                    <c:v>0.8</c:v>
                  </c:pt>
                  <c:pt idx="2">
                    <c:v>0.8</c:v>
                  </c:pt>
                </c:numCache>
              </c:numRef>
            </c:plus>
            <c:minus>
              <c:numRef>
                <c:f>'pH Variation'!$C$4:$C$6</c:f>
                <c:numCache>
                  <c:formatCode>General</c:formatCode>
                  <c:ptCount val="3"/>
                  <c:pt idx="0">
                    <c:v>0.8</c:v>
                  </c:pt>
                  <c:pt idx="1">
                    <c:v>0.8</c:v>
                  </c:pt>
                  <c:pt idx="2">
                    <c:v>0.8</c:v>
                  </c:pt>
                </c:numCache>
              </c:numRef>
            </c:minus>
          </c:errBars>
          <c:xVal>
            <c:numRef>
              <c:f>'pH Variation'!$A$4:$A$6</c:f>
              <c:numCache>
                <c:formatCode>0.00</c:formatCode>
                <c:ptCount val="3"/>
                <c:pt idx="0">
                  <c:v>3.5</c:v>
                </c:pt>
                <c:pt idx="1">
                  <c:v>4</c:v>
                </c:pt>
                <c:pt idx="2">
                  <c:v>4.5</c:v>
                </c:pt>
              </c:numCache>
            </c:numRef>
          </c:xVal>
          <c:yVal>
            <c:numRef>
              <c:f>'pH Variation'!$B$4:$B$6</c:f>
              <c:numCache>
                <c:formatCode>0.0</c:formatCode>
                <c:ptCount val="3"/>
                <c:pt idx="0">
                  <c:v>82.2</c:v>
                </c:pt>
                <c:pt idx="1">
                  <c:v>78.400000000000006</c:v>
                </c:pt>
                <c:pt idx="2">
                  <c:v>77.2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602240"/>
        <c:axId val="81602816"/>
      </c:scatterChart>
      <c:valAx>
        <c:axId val="81602240"/>
        <c:scaling>
          <c:orientation val="minMax"/>
          <c:min val="3.25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pH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1602816"/>
        <c:crosses val="autoZero"/>
        <c:crossBetween val="midCat"/>
        <c:majorUnit val="0.25"/>
      </c:valAx>
      <c:valAx>
        <c:axId val="816028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Internal Diameter (nm)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8160224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Effect of Anodization Time on Nanotube Length</a:t>
            </a:r>
          </a:p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en-US" sz="20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5504629629629629"/>
          <c:y val="5.54232804232804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773379022066686"/>
          <c:y val="0.23028433945756779"/>
          <c:w val="0.78700544376397397"/>
          <c:h val="0.62753010040411628"/>
        </c:manualLayout>
      </c:layout>
      <c:scatterChart>
        <c:scatterStyle val="lineMarker"/>
        <c:varyColors val="0"/>
        <c:ser>
          <c:idx val="0"/>
          <c:order val="0"/>
          <c:spPr>
            <a:ln w="66675">
              <a:noFill/>
            </a:ln>
          </c:spPr>
          <c:errBars>
            <c:errDir val="y"/>
            <c:errBarType val="both"/>
            <c:errValType val="cust"/>
            <c:noEndCap val="0"/>
            <c:plus>
              <c:numRef>
                <c:f>'Time Variation'!$I$4:$I$6</c:f>
                <c:numCache>
                  <c:formatCode>General</c:formatCode>
                  <c:ptCount val="3"/>
                  <c:pt idx="0">
                    <c:v>70</c:v>
                  </c:pt>
                  <c:pt idx="1">
                    <c:v>20</c:v>
                  </c:pt>
                  <c:pt idx="2">
                    <c:v>30</c:v>
                  </c:pt>
                </c:numCache>
              </c:numRef>
            </c:plus>
            <c:minus>
              <c:numRef>
                <c:f>'Time Variation'!$I$4:$I$6</c:f>
                <c:numCache>
                  <c:formatCode>General</c:formatCode>
                  <c:ptCount val="3"/>
                  <c:pt idx="0">
                    <c:v>70</c:v>
                  </c:pt>
                  <c:pt idx="1">
                    <c:v>20</c:v>
                  </c:pt>
                  <c:pt idx="2">
                    <c:v>30</c:v>
                  </c:pt>
                </c:numCache>
              </c:numRef>
            </c:minus>
          </c:errBars>
          <c:xVal>
            <c:numRef>
              <c:f>'Time Variation'!$G$4:$G$6</c:f>
              <c:numCache>
                <c:formatCode>General</c:formatCode>
                <c:ptCount val="3"/>
                <c:pt idx="0">
                  <c:v>0.5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'Time Variation'!$H$4:$H$6</c:f>
              <c:numCache>
                <c:formatCode>General</c:formatCode>
                <c:ptCount val="3"/>
                <c:pt idx="0">
                  <c:v>540</c:v>
                </c:pt>
                <c:pt idx="1">
                  <c:v>670</c:v>
                </c:pt>
                <c:pt idx="2">
                  <c:v>872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607424"/>
        <c:axId val="81608000"/>
      </c:scatterChart>
      <c:valAx>
        <c:axId val="81607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Anodization Time (h)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81608000"/>
        <c:crosses val="autoZero"/>
        <c:crossBetween val="midCat"/>
      </c:valAx>
      <c:valAx>
        <c:axId val="816080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Length (nm)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16074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Effect of pH on Nanotube Length</a:t>
            </a:r>
          </a:p>
        </c:rich>
      </c:tx>
      <c:layout>
        <c:manualLayout>
          <c:xMode val="edge"/>
          <c:yMode val="edge"/>
          <c:x val="0.31606435034565722"/>
          <c:y val="2.22222222222222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866518435179253"/>
          <c:y val="0.14280489938757657"/>
          <c:w val="0.70592025694438088"/>
          <c:h val="0.66234623797025372"/>
        </c:manualLayout>
      </c:layout>
      <c:scatterChart>
        <c:scatterStyle val="lineMarker"/>
        <c:varyColors val="0"/>
        <c:ser>
          <c:idx val="0"/>
          <c:order val="0"/>
          <c:spPr>
            <a:ln w="66675">
              <a:noFill/>
            </a:ln>
          </c:spPr>
          <c:marker>
            <c:symbol val="diamond"/>
            <c:size val="11"/>
          </c:marker>
          <c:errBars>
            <c:errDir val="y"/>
            <c:errBarType val="both"/>
            <c:errValType val="cust"/>
            <c:noEndCap val="0"/>
            <c:plus>
              <c:numRef>
                <c:f>'pH Variation'!$K$4:$K$6</c:f>
                <c:numCache>
                  <c:formatCode>General</c:formatCode>
                  <c:ptCount val="3"/>
                  <c:pt idx="0">
                    <c:v>20</c:v>
                  </c:pt>
                  <c:pt idx="1">
                    <c:v>20</c:v>
                  </c:pt>
                  <c:pt idx="2">
                    <c:v>20</c:v>
                  </c:pt>
                </c:numCache>
              </c:numRef>
            </c:plus>
            <c:minus>
              <c:numRef>
                <c:f>'pH Variation'!$K$4:$K$6</c:f>
                <c:numCache>
                  <c:formatCode>General</c:formatCode>
                  <c:ptCount val="3"/>
                  <c:pt idx="0">
                    <c:v>20</c:v>
                  </c:pt>
                  <c:pt idx="1">
                    <c:v>20</c:v>
                  </c:pt>
                  <c:pt idx="2">
                    <c:v>20</c:v>
                  </c:pt>
                </c:numCache>
              </c:numRef>
            </c:minus>
          </c:errBars>
          <c:xVal>
            <c:numRef>
              <c:f>'pH Variation'!$I$4:$I$6</c:f>
              <c:numCache>
                <c:formatCode>General</c:formatCode>
                <c:ptCount val="3"/>
                <c:pt idx="0">
                  <c:v>3.5</c:v>
                </c:pt>
                <c:pt idx="1">
                  <c:v>4</c:v>
                </c:pt>
                <c:pt idx="2">
                  <c:v>4.5</c:v>
                </c:pt>
              </c:numCache>
            </c:numRef>
          </c:xVal>
          <c:yVal>
            <c:numRef>
              <c:f>'pH Variation'!$J$4:$J$6</c:f>
              <c:numCache>
                <c:formatCode>General</c:formatCode>
                <c:ptCount val="3"/>
                <c:pt idx="0">
                  <c:v>670</c:v>
                </c:pt>
                <c:pt idx="1">
                  <c:v>670</c:v>
                </c:pt>
                <c:pt idx="2">
                  <c:v>1350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606848"/>
        <c:axId val="49881664"/>
      </c:scatterChart>
      <c:valAx>
        <c:axId val="81606848"/>
        <c:scaling>
          <c:orientation val="minMax"/>
          <c:min val="3.2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pH</a:t>
                </a:r>
              </a:p>
            </c:rich>
          </c:tx>
          <c:layout>
            <c:manualLayout>
              <c:xMode val="edge"/>
              <c:yMode val="edge"/>
              <c:x val="0.49270721594071504"/>
              <c:y val="0.883447725284339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9881664"/>
        <c:crosses val="autoZero"/>
        <c:crossBetween val="midCat"/>
        <c:majorUnit val="0.25"/>
      </c:valAx>
      <c:valAx>
        <c:axId val="498816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Length (nm)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160684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0755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0755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09D77B-4B70-4E30-97D5-313D606552D5}" type="datetimeFigureOut">
              <a:rPr lang="en-US"/>
              <a:pPr>
                <a:defRPr/>
              </a:pPr>
              <a:t>8/7/2012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0755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0755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C4F346-2D16-4505-AE33-D1DF68070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88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075113" rtl="0" eaLnBrk="0" fontAlgn="base" hangingPunct="0">
      <a:spcBef>
        <a:spcPct val="30000"/>
      </a:spcBef>
      <a:spcAft>
        <a:spcPct val="0"/>
      </a:spcAft>
      <a:defRPr sz="5300" kern="1200">
        <a:solidFill>
          <a:schemeClr val="tx1"/>
        </a:solidFill>
        <a:latin typeface="+mn-lt"/>
        <a:ea typeface="+mn-ea"/>
        <a:cs typeface="+mn-cs"/>
      </a:defRPr>
    </a:lvl1pPr>
    <a:lvl2pPr marL="2036763" algn="l" defTabSz="4075113" rtl="0" eaLnBrk="0" fontAlgn="base" hangingPunct="0">
      <a:spcBef>
        <a:spcPct val="30000"/>
      </a:spcBef>
      <a:spcAft>
        <a:spcPct val="0"/>
      </a:spcAft>
      <a:defRPr sz="5300" kern="1200">
        <a:solidFill>
          <a:schemeClr val="tx1"/>
        </a:solidFill>
        <a:latin typeface="+mn-lt"/>
        <a:ea typeface="+mn-ea"/>
        <a:cs typeface="+mn-cs"/>
      </a:defRPr>
    </a:lvl2pPr>
    <a:lvl3pPr marL="4075113" algn="l" defTabSz="4075113" rtl="0" eaLnBrk="0" fontAlgn="base" hangingPunct="0">
      <a:spcBef>
        <a:spcPct val="30000"/>
      </a:spcBef>
      <a:spcAft>
        <a:spcPct val="0"/>
      </a:spcAft>
      <a:defRPr sz="5300" kern="1200">
        <a:solidFill>
          <a:schemeClr val="tx1"/>
        </a:solidFill>
        <a:latin typeface="+mn-lt"/>
        <a:ea typeface="+mn-ea"/>
        <a:cs typeface="+mn-cs"/>
      </a:defRPr>
    </a:lvl3pPr>
    <a:lvl4pPr marL="6111875" algn="l" defTabSz="4075113" rtl="0" eaLnBrk="0" fontAlgn="base" hangingPunct="0">
      <a:spcBef>
        <a:spcPct val="30000"/>
      </a:spcBef>
      <a:spcAft>
        <a:spcPct val="0"/>
      </a:spcAft>
      <a:defRPr sz="5300" kern="1200">
        <a:solidFill>
          <a:schemeClr val="tx1"/>
        </a:solidFill>
        <a:latin typeface="+mn-lt"/>
        <a:ea typeface="+mn-ea"/>
        <a:cs typeface="+mn-cs"/>
      </a:defRPr>
    </a:lvl4pPr>
    <a:lvl5pPr marL="8150225" algn="l" defTabSz="4075113" rtl="0" eaLnBrk="0" fontAlgn="base" hangingPunct="0">
      <a:spcBef>
        <a:spcPct val="30000"/>
      </a:spcBef>
      <a:spcAft>
        <a:spcPct val="0"/>
      </a:spcAft>
      <a:defRPr sz="5300" kern="1200">
        <a:solidFill>
          <a:schemeClr val="tx1"/>
        </a:solidFill>
        <a:latin typeface="+mn-lt"/>
        <a:ea typeface="+mn-ea"/>
        <a:cs typeface="+mn-cs"/>
      </a:defRPr>
    </a:lvl5pPr>
    <a:lvl6pPr marL="10188931" algn="l" defTabSz="4075572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6pPr>
    <a:lvl7pPr marL="12226717" algn="l" defTabSz="4075572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7pPr>
    <a:lvl8pPr marL="14264503" algn="l" defTabSz="4075572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8pPr>
    <a:lvl9pPr marL="16302289" algn="l" defTabSz="4075572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9657929"/>
            <a:ext cx="34198560" cy="6664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7617440"/>
            <a:ext cx="28163520" cy="7945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3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7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13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151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188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226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264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30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DFB1F-892D-4003-9C75-7303A9305E47}" type="datetimeFigureOut">
              <a:rPr lang="en-US"/>
              <a:pPr>
                <a:defRPr/>
              </a:pPr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282FB-D112-4842-B274-DA6129099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4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A62E2-F26B-4369-9FA9-4775EB8D7044}" type="datetimeFigureOut">
              <a:rPr lang="en-US"/>
              <a:pPr>
                <a:defRPr/>
              </a:pPr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53A39-DEE4-435E-B5B3-1074A34CC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00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360" y="1245028"/>
            <a:ext cx="9052560" cy="26526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0" y="1245028"/>
            <a:ext cx="26487120" cy="26526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DF079-921C-49D7-B866-DD930345FC5F}" type="datetimeFigureOut">
              <a:rPr lang="en-US"/>
              <a:pPr>
                <a:defRPr/>
              </a:pPr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44277-D45D-4DC4-A1AE-A57496901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7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9FA5B-2ADB-4E9F-A836-AC4AE870F669}" type="datetimeFigureOut">
              <a:rPr lang="en-US"/>
              <a:pPr>
                <a:defRPr/>
              </a:pPr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27B75-70BC-40BE-858D-1A68CBEB6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5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19977949"/>
            <a:ext cx="34198560" cy="6174740"/>
          </a:xfrm>
        </p:spPr>
        <p:txBody>
          <a:bodyPr anchor="t"/>
          <a:lstStyle>
            <a:lvl1pPr algn="l">
              <a:defRPr sz="17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3177101"/>
            <a:ext cx="34198560" cy="6800848"/>
          </a:xfrm>
        </p:spPr>
        <p:txBody>
          <a:bodyPr anchor="b"/>
          <a:lstStyle>
            <a:lvl1pPr marL="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1pPr>
            <a:lvl2pPr marL="2037786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4075572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3pPr>
            <a:lvl4pPr marL="6113358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4pPr>
            <a:lvl5pPr marL="8151144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5pPr>
            <a:lvl6pPr marL="10188931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6pPr>
            <a:lvl7pPr marL="12226717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7pPr>
            <a:lvl8pPr marL="14264503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8pPr>
            <a:lvl9pPr marL="16302289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FCB6-AA91-46AC-A14A-C6B154C2D2CB}" type="datetimeFigureOut">
              <a:rPr lang="en-US"/>
              <a:pPr>
                <a:defRPr/>
              </a:pPr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3027F-0D18-499B-B0ED-2E7BA8185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1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7254242"/>
            <a:ext cx="17769840" cy="20517699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52080" y="7254242"/>
            <a:ext cx="17769840" cy="20517699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E1F80-21DF-4F2C-AF4D-8A754513F65E}" type="datetimeFigureOut">
              <a:rPr lang="en-US"/>
              <a:pPr>
                <a:defRPr/>
              </a:pPr>
              <a:t>8/7/2012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29FA8-56B3-46C1-BF94-AA43AF6CE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6959179"/>
            <a:ext cx="17776827" cy="2900254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7786" indent="0">
              <a:buNone/>
              <a:defRPr sz="8900" b="1"/>
            </a:lvl2pPr>
            <a:lvl3pPr marL="4075572" indent="0">
              <a:buNone/>
              <a:defRPr sz="8000" b="1"/>
            </a:lvl3pPr>
            <a:lvl4pPr marL="6113358" indent="0">
              <a:buNone/>
              <a:defRPr sz="7100" b="1"/>
            </a:lvl4pPr>
            <a:lvl5pPr marL="8151144" indent="0">
              <a:buNone/>
              <a:defRPr sz="7100" b="1"/>
            </a:lvl5pPr>
            <a:lvl6pPr marL="10188931" indent="0">
              <a:buNone/>
              <a:defRPr sz="7100" b="1"/>
            </a:lvl6pPr>
            <a:lvl7pPr marL="12226717" indent="0">
              <a:buNone/>
              <a:defRPr sz="7100" b="1"/>
            </a:lvl7pPr>
            <a:lvl8pPr marL="14264503" indent="0">
              <a:buNone/>
              <a:defRPr sz="7100" b="1"/>
            </a:lvl8pPr>
            <a:lvl9pPr marL="16302289" indent="0">
              <a:buNone/>
              <a:defRPr sz="7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0" y="9859433"/>
            <a:ext cx="17776827" cy="17912506"/>
          </a:xfrm>
        </p:spPr>
        <p:txBody>
          <a:bodyPr/>
          <a:lstStyle>
            <a:lvl1pPr>
              <a:defRPr sz="107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6959179"/>
            <a:ext cx="17783810" cy="2900254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7786" indent="0">
              <a:buNone/>
              <a:defRPr sz="8900" b="1"/>
            </a:lvl2pPr>
            <a:lvl3pPr marL="4075572" indent="0">
              <a:buNone/>
              <a:defRPr sz="8000" b="1"/>
            </a:lvl3pPr>
            <a:lvl4pPr marL="6113358" indent="0">
              <a:buNone/>
              <a:defRPr sz="7100" b="1"/>
            </a:lvl4pPr>
            <a:lvl5pPr marL="8151144" indent="0">
              <a:buNone/>
              <a:defRPr sz="7100" b="1"/>
            </a:lvl5pPr>
            <a:lvl6pPr marL="10188931" indent="0">
              <a:buNone/>
              <a:defRPr sz="7100" b="1"/>
            </a:lvl6pPr>
            <a:lvl7pPr marL="12226717" indent="0">
              <a:buNone/>
              <a:defRPr sz="7100" b="1"/>
            </a:lvl7pPr>
            <a:lvl8pPr marL="14264503" indent="0">
              <a:buNone/>
              <a:defRPr sz="7100" b="1"/>
            </a:lvl8pPr>
            <a:lvl9pPr marL="16302289" indent="0">
              <a:buNone/>
              <a:defRPr sz="7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9859433"/>
            <a:ext cx="17783810" cy="17912506"/>
          </a:xfrm>
        </p:spPr>
        <p:txBody>
          <a:bodyPr/>
          <a:lstStyle>
            <a:lvl1pPr>
              <a:defRPr sz="107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CA468-4449-4B17-A8BF-7D51CB6A85B3}" type="datetimeFigureOut">
              <a:rPr lang="en-US"/>
              <a:pPr>
                <a:defRPr/>
              </a:pPr>
              <a:t>8/7/2012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6AC98-9927-4F32-ABD5-AC341C491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30B6-028A-44D9-AB41-6B8B35DCC62E}" type="datetimeFigureOut">
              <a:rPr lang="en-US"/>
              <a:pPr>
                <a:defRPr/>
              </a:pPr>
              <a:t>8/7/2012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258B7-61B5-45BA-A2CD-FD1758A65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A3109-A028-4279-ACCF-29995EE7FCD1}" type="datetimeFigureOut">
              <a:rPr lang="en-US"/>
              <a:pPr>
                <a:defRPr/>
              </a:pPr>
              <a:t>8/7/2012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9CDD8-F377-4966-BD50-F44C8E56A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9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2" y="1237827"/>
            <a:ext cx="13236577" cy="5267960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237829"/>
            <a:ext cx="22491700" cy="26534112"/>
          </a:xfrm>
        </p:spPr>
        <p:txBody>
          <a:bodyPr/>
          <a:lstStyle>
            <a:lvl1pPr>
              <a:defRPr sz="14300"/>
            </a:lvl1pPr>
            <a:lvl2pPr>
              <a:defRPr sz="12500"/>
            </a:lvl2pPr>
            <a:lvl3pPr>
              <a:defRPr sz="107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2" y="6505789"/>
            <a:ext cx="13236577" cy="21266152"/>
          </a:xfrm>
        </p:spPr>
        <p:txBody>
          <a:bodyPr/>
          <a:lstStyle>
            <a:lvl1pPr marL="0" indent="0">
              <a:buNone/>
              <a:defRPr sz="6200"/>
            </a:lvl1pPr>
            <a:lvl2pPr marL="2037786" indent="0">
              <a:buNone/>
              <a:defRPr sz="5300"/>
            </a:lvl2pPr>
            <a:lvl3pPr marL="4075572" indent="0">
              <a:buNone/>
              <a:defRPr sz="4500"/>
            </a:lvl3pPr>
            <a:lvl4pPr marL="6113358" indent="0">
              <a:buNone/>
              <a:defRPr sz="4000"/>
            </a:lvl4pPr>
            <a:lvl5pPr marL="8151144" indent="0">
              <a:buNone/>
              <a:defRPr sz="4000"/>
            </a:lvl5pPr>
            <a:lvl6pPr marL="10188931" indent="0">
              <a:buNone/>
              <a:defRPr sz="4000"/>
            </a:lvl6pPr>
            <a:lvl7pPr marL="12226717" indent="0">
              <a:buNone/>
              <a:defRPr sz="4000"/>
            </a:lvl7pPr>
            <a:lvl8pPr marL="14264503" indent="0">
              <a:buNone/>
              <a:defRPr sz="4000"/>
            </a:lvl8pPr>
            <a:lvl9pPr marL="1630228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C15F-DCD0-47AE-8C01-9E1F8CA09729}" type="datetimeFigureOut">
              <a:rPr lang="en-US"/>
              <a:pPr>
                <a:defRPr/>
              </a:pPr>
              <a:t>8/7/2012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A1AFE-0578-4459-9585-AFB10A2D3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0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1762720"/>
            <a:ext cx="24140160" cy="2569212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777913"/>
            <a:ext cx="24140160" cy="18653760"/>
          </a:xfrm>
        </p:spPr>
        <p:txBody>
          <a:bodyPr rtlCol="0">
            <a:normAutofit/>
          </a:bodyPr>
          <a:lstStyle>
            <a:lvl1pPr marL="0" indent="0">
              <a:buNone/>
              <a:defRPr sz="14300"/>
            </a:lvl1pPr>
            <a:lvl2pPr marL="2037786" indent="0">
              <a:buNone/>
              <a:defRPr sz="12500"/>
            </a:lvl2pPr>
            <a:lvl3pPr marL="4075572" indent="0">
              <a:buNone/>
              <a:defRPr sz="10700"/>
            </a:lvl3pPr>
            <a:lvl4pPr marL="6113358" indent="0">
              <a:buNone/>
              <a:defRPr sz="8900"/>
            </a:lvl4pPr>
            <a:lvl5pPr marL="8151144" indent="0">
              <a:buNone/>
              <a:defRPr sz="8900"/>
            </a:lvl5pPr>
            <a:lvl6pPr marL="10188931" indent="0">
              <a:buNone/>
              <a:defRPr sz="8900"/>
            </a:lvl6pPr>
            <a:lvl7pPr marL="12226717" indent="0">
              <a:buNone/>
              <a:defRPr sz="8900"/>
            </a:lvl7pPr>
            <a:lvl8pPr marL="14264503" indent="0">
              <a:buNone/>
              <a:defRPr sz="8900"/>
            </a:lvl8pPr>
            <a:lvl9pPr marL="16302289" indent="0">
              <a:buNone/>
              <a:defRPr sz="89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4331932"/>
            <a:ext cx="24140160" cy="3648708"/>
          </a:xfrm>
        </p:spPr>
        <p:txBody>
          <a:bodyPr/>
          <a:lstStyle>
            <a:lvl1pPr marL="0" indent="0">
              <a:buNone/>
              <a:defRPr sz="6200"/>
            </a:lvl1pPr>
            <a:lvl2pPr marL="2037786" indent="0">
              <a:buNone/>
              <a:defRPr sz="5300"/>
            </a:lvl2pPr>
            <a:lvl3pPr marL="4075572" indent="0">
              <a:buNone/>
              <a:defRPr sz="4500"/>
            </a:lvl3pPr>
            <a:lvl4pPr marL="6113358" indent="0">
              <a:buNone/>
              <a:defRPr sz="4000"/>
            </a:lvl4pPr>
            <a:lvl5pPr marL="8151144" indent="0">
              <a:buNone/>
              <a:defRPr sz="4000"/>
            </a:lvl5pPr>
            <a:lvl6pPr marL="10188931" indent="0">
              <a:buNone/>
              <a:defRPr sz="4000"/>
            </a:lvl6pPr>
            <a:lvl7pPr marL="12226717" indent="0">
              <a:buNone/>
              <a:defRPr sz="4000"/>
            </a:lvl7pPr>
            <a:lvl8pPr marL="14264503" indent="0">
              <a:buNone/>
              <a:defRPr sz="4000"/>
            </a:lvl8pPr>
            <a:lvl9pPr marL="1630228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9A805-9FBB-4129-8899-9DA92FEDBD8B}" type="datetimeFigureOut">
              <a:rPr lang="en-US"/>
              <a:pPr>
                <a:defRPr/>
              </a:pPr>
              <a:t>8/7/2012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611D-DD10-4EC8-9A62-0099AE333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363" y="1244600"/>
            <a:ext cx="362108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7557" tIns="203779" rIns="407557" bIns="2037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363" y="7254875"/>
            <a:ext cx="36210875" cy="2051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363" y="28814713"/>
            <a:ext cx="9388475" cy="1655762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l" defTabSz="4075572" fontAlgn="auto">
              <a:spcBef>
                <a:spcPts val="0"/>
              </a:spcBef>
              <a:spcAft>
                <a:spcPts val="0"/>
              </a:spcAft>
              <a:defRPr sz="5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CD0AA7-ED91-41C4-BC8D-FFE3106E88B8}" type="datetimeFigureOut">
              <a:rPr lang="en-US"/>
              <a:pPr>
                <a:defRPr/>
              </a:pPr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46163" y="28814713"/>
            <a:ext cx="12741275" cy="1655762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ctr" defTabSz="4075572" fontAlgn="auto">
              <a:spcBef>
                <a:spcPts val="0"/>
              </a:spcBef>
              <a:spcAft>
                <a:spcPts val="0"/>
              </a:spcAft>
              <a:defRPr sz="5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33763" y="28814713"/>
            <a:ext cx="9388475" cy="1655762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r" defTabSz="4075572" fontAlgn="auto">
              <a:spcBef>
                <a:spcPts val="0"/>
              </a:spcBef>
              <a:spcAft>
                <a:spcPts val="0"/>
              </a:spcAft>
              <a:defRPr sz="5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2717FF-0335-4663-BAAC-724F60B55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75113" rtl="0" eaLnBrk="0" fontAlgn="base" hangingPunct="0">
        <a:spcBef>
          <a:spcPct val="0"/>
        </a:spcBef>
        <a:spcAft>
          <a:spcPct val="0"/>
        </a:spcAft>
        <a:defRPr sz="19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075113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1"/>
          </a:solidFill>
          <a:latin typeface="Calibri" pitchFamily="34" charset="0"/>
        </a:defRPr>
      </a:lvl2pPr>
      <a:lvl3pPr algn="ctr" defTabSz="4075113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1"/>
          </a:solidFill>
          <a:latin typeface="Calibri" pitchFamily="34" charset="0"/>
        </a:defRPr>
      </a:lvl3pPr>
      <a:lvl4pPr algn="ctr" defTabSz="4075113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1"/>
          </a:solidFill>
          <a:latin typeface="Calibri" pitchFamily="34" charset="0"/>
        </a:defRPr>
      </a:lvl4pPr>
      <a:lvl5pPr algn="ctr" defTabSz="4075113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1"/>
          </a:solidFill>
          <a:latin typeface="Calibri" pitchFamily="34" charset="0"/>
        </a:defRPr>
      </a:lvl5pPr>
      <a:lvl6pPr marL="457200" algn="ctr" defTabSz="4075113" rtl="0" fontAlgn="base">
        <a:spcBef>
          <a:spcPct val="0"/>
        </a:spcBef>
        <a:spcAft>
          <a:spcPct val="0"/>
        </a:spcAft>
        <a:defRPr sz="19600">
          <a:solidFill>
            <a:schemeClr val="tx1"/>
          </a:solidFill>
          <a:latin typeface="Calibri" pitchFamily="34" charset="0"/>
        </a:defRPr>
      </a:lvl6pPr>
      <a:lvl7pPr marL="914400" algn="ctr" defTabSz="4075113" rtl="0" fontAlgn="base">
        <a:spcBef>
          <a:spcPct val="0"/>
        </a:spcBef>
        <a:spcAft>
          <a:spcPct val="0"/>
        </a:spcAft>
        <a:defRPr sz="19600">
          <a:solidFill>
            <a:schemeClr val="tx1"/>
          </a:solidFill>
          <a:latin typeface="Calibri" pitchFamily="34" charset="0"/>
        </a:defRPr>
      </a:lvl7pPr>
      <a:lvl8pPr marL="1371600" algn="ctr" defTabSz="4075113" rtl="0" fontAlgn="base">
        <a:spcBef>
          <a:spcPct val="0"/>
        </a:spcBef>
        <a:spcAft>
          <a:spcPct val="0"/>
        </a:spcAft>
        <a:defRPr sz="19600">
          <a:solidFill>
            <a:schemeClr val="tx1"/>
          </a:solidFill>
          <a:latin typeface="Calibri" pitchFamily="34" charset="0"/>
        </a:defRPr>
      </a:lvl8pPr>
      <a:lvl9pPr marL="1828800" algn="ctr" defTabSz="4075113" rtl="0" fontAlgn="base">
        <a:spcBef>
          <a:spcPct val="0"/>
        </a:spcBef>
        <a:spcAft>
          <a:spcPct val="0"/>
        </a:spcAft>
        <a:defRPr sz="19600">
          <a:solidFill>
            <a:schemeClr val="tx1"/>
          </a:solidFill>
          <a:latin typeface="Calibri" pitchFamily="34" charset="0"/>
        </a:defRPr>
      </a:lvl9pPr>
    </p:titleStyle>
    <p:bodyStyle>
      <a:lvl1pPr marL="1527175" indent="-1527175" algn="l" defTabSz="40751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300" kern="1200">
          <a:solidFill>
            <a:schemeClr val="tx1"/>
          </a:solidFill>
          <a:latin typeface="+mn-lt"/>
          <a:ea typeface="+mn-ea"/>
          <a:cs typeface="+mn-cs"/>
        </a:defRPr>
      </a:lvl1pPr>
      <a:lvl2pPr marL="3309938" indent="-1273175" algn="l" defTabSz="40751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500" kern="1200">
          <a:solidFill>
            <a:schemeClr val="tx1"/>
          </a:solidFill>
          <a:latin typeface="+mn-lt"/>
          <a:ea typeface="+mn-ea"/>
          <a:cs typeface="+mn-cs"/>
        </a:defRPr>
      </a:lvl2pPr>
      <a:lvl3pPr marL="5094288" indent="-1017588" algn="l" defTabSz="40751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3pPr>
      <a:lvl4pPr marL="7131050" indent="-1017588" algn="l" defTabSz="40751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169400" indent="-1017588" algn="l" defTabSz="40751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7824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245610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283396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7321182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86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4075572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113358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51144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8931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717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4264503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6302289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chart" Target="../charts/chart2.xml"/><Relationship Id="rId7" Type="http://schemas.openxmlformats.org/officeDocument/2006/relationships/chart" Target="../charts/chart3.xml"/><Relationship Id="rId12" Type="http://schemas.openxmlformats.org/officeDocument/2006/relationships/image" Target="../media/image7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11" Type="http://schemas.openxmlformats.org/officeDocument/2006/relationships/image" Target="../media/image6.emf"/><Relationship Id="rId5" Type="http://schemas.openxmlformats.org/officeDocument/2006/relationships/image" Target="../media/image2.png"/><Relationship Id="rId10" Type="http://schemas.openxmlformats.org/officeDocument/2006/relationships/image" Target="../media/image5.tif"/><Relationship Id="rId4" Type="http://schemas.openxmlformats.org/officeDocument/2006/relationships/image" Target="../media/image1.wmf"/><Relationship Id="rId9" Type="http://schemas.openxmlformats.org/officeDocument/2006/relationships/image" Target="../media/image4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675320"/>
              </p:ext>
            </p:extLst>
          </p:nvPr>
        </p:nvGraphicFramePr>
        <p:xfrm>
          <a:off x="10896600" y="1389888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422960"/>
              </p:ext>
            </p:extLst>
          </p:nvPr>
        </p:nvGraphicFramePr>
        <p:xfrm>
          <a:off x="10896600" y="914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509713" y="4514850"/>
            <a:ext cx="37214175" cy="793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8778766" y="2544654"/>
            <a:ext cx="2279967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7557" tIns="203779" rIns="407557" bIns="203779"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5400" dirty="0">
                <a:latin typeface="Lucida Bright" pitchFamily="18" charset="0"/>
              </a:rPr>
              <a:t>Research Undergraduate: Alyson Michael </a:t>
            </a:r>
          </a:p>
          <a:p>
            <a:pPr algn="ctr" eaLnBrk="1" hangingPunct="1"/>
            <a:r>
              <a:rPr lang="en-US" sz="5400" dirty="0">
                <a:latin typeface="Lucida Bright" pitchFamily="18" charset="0"/>
              </a:rPr>
              <a:t>Advisor: Dr. Grant Crawford</a:t>
            </a:r>
          </a:p>
        </p:txBody>
      </p:sp>
      <p:sp>
        <p:nvSpPr>
          <p:cNvPr id="2057" name="TextBox 14"/>
          <p:cNvSpPr txBox="1">
            <a:spLocks noChangeArrowheads="1"/>
          </p:cNvSpPr>
          <p:nvPr/>
        </p:nvSpPr>
        <p:spPr bwMode="auto">
          <a:xfrm>
            <a:off x="13990320" y="13258800"/>
            <a:ext cx="23774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chemeClr val="accent2"/>
                </a:solidFill>
              </a:rPr>
              <a:t>Figure</a:t>
            </a:r>
            <a:r>
              <a:rPr lang="en-US" sz="2800" dirty="0">
                <a:solidFill>
                  <a:schemeClr val="accent2"/>
                </a:solidFill>
              </a:rPr>
              <a:t> 1</a:t>
            </a:r>
            <a:r>
              <a:rPr lang="en-US" sz="3600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896600" y="4641165"/>
            <a:ext cx="18440400" cy="406265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defTabSz="40755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rgbClr val="1F3571"/>
                </a:solidFill>
                <a:latin typeface="Lucida Sans" pitchFamily="34" charset="0"/>
                <a:cs typeface="+mn-cs"/>
              </a:rPr>
              <a:t>Introduction</a:t>
            </a:r>
          </a:p>
          <a:p>
            <a:pPr algn="ctr" defTabSz="40755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Lucida Bright" pitchFamily="18" charset="0"/>
                <a:cs typeface="+mn-cs"/>
              </a:rPr>
              <a:t>Ti and its alloys are used in orthopedic implants due to their corrosion resistance, suitable strength to weight ratio, and favorable biocompatibility</a:t>
            </a:r>
            <a:r>
              <a:rPr lang="en-US" sz="3200" dirty="0" smtClean="0">
                <a:latin typeface="Lucida Bright" pitchFamily="18" charset="0"/>
                <a:cs typeface="+mn-cs"/>
              </a:rPr>
              <a:t>. Surface topography influences the success of orthopedic implants by increasing interaction at the bone-implant interface. Microscale surface features improve osseointegration.  Nanoscale enhance bone cell function.  In this investigation a hierarchical surface will be formed through the formation of TiO</a:t>
            </a:r>
            <a:r>
              <a:rPr lang="en-US" sz="3200" baseline="-25000" dirty="0" smtClean="0">
                <a:latin typeface="Lucida Bright" pitchFamily="18" charset="0"/>
                <a:cs typeface="+mn-cs"/>
              </a:rPr>
              <a:t>2</a:t>
            </a:r>
            <a:r>
              <a:rPr lang="en-US" sz="3200" dirty="0" smtClean="0">
                <a:latin typeface="Lucida Bright" pitchFamily="18" charset="0"/>
                <a:cs typeface="+mn-cs"/>
              </a:rPr>
              <a:t> nanotubes on a surface cold sprayed with 40 </a:t>
            </a:r>
            <a:r>
              <a:rPr lang="el-GR" sz="3200" dirty="0" smtClean="0">
                <a:latin typeface="Calibri"/>
                <a:cs typeface="Calibri"/>
              </a:rPr>
              <a:t>μ</a:t>
            </a:r>
            <a:r>
              <a:rPr lang="en-US" sz="3200" dirty="0" smtClean="0">
                <a:latin typeface="Lucida Bright" pitchFamily="18" charset="0"/>
                <a:cs typeface="Calibri"/>
              </a:rPr>
              <a:t>m</a:t>
            </a:r>
            <a:r>
              <a:rPr lang="en-US" sz="3200" dirty="0" smtClean="0">
                <a:latin typeface="Lucida Bright" pitchFamily="18" charset="0"/>
                <a:cs typeface="+mn-cs"/>
              </a:rPr>
              <a:t> particles.</a:t>
            </a:r>
            <a:endParaRPr lang="en-US" sz="3200" dirty="0">
              <a:latin typeface="Lucida Bright" pitchFamily="18" charset="0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4487" y="4617929"/>
            <a:ext cx="9674225" cy="25268456"/>
          </a:xfrm>
          <a:prstGeom prst="rect">
            <a:avLst/>
          </a:prstGeom>
        </p:spPr>
        <p:txBody>
          <a:bodyPr lIns="0">
            <a:spAutoFit/>
          </a:bodyPr>
          <a:lstStyle/>
          <a:p>
            <a:pPr defTabSz="40755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1F3571"/>
                </a:solidFill>
                <a:latin typeface="Lucida Sans" pitchFamily="34" charset="0"/>
                <a:cs typeface="+mn-cs"/>
              </a:rPr>
              <a:t>Objectives</a:t>
            </a:r>
          </a:p>
          <a:p>
            <a:pPr marL="457200" indent="-457200" defTabSz="407557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Lucida Bright" pitchFamily="18" charset="0"/>
                <a:cs typeface="+mn-cs"/>
              </a:rPr>
              <a:t>Synthesize TiO</a:t>
            </a:r>
            <a:r>
              <a:rPr lang="en-US" sz="3200" baseline="-25000" dirty="0" smtClean="0">
                <a:latin typeface="Lucida Bright" pitchFamily="18" charset="0"/>
                <a:cs typeface="+mn-cs"/>
              </a:rPr>
              <a:t>2</a:t>
            </a:r>
            <a:r>
              <a:rPr lang="en-US" sz="3200" dirty="0" smtClean="0">
                <a:latin typeface="Lucida Bright" pitchFamily="18" charset="0"/>
                <a:cs typeface="+mn-cs"/>
              </a:rPr>
              <a:t> nanotubes via anodic oxidation on a polished Ti substrate and characterize them based on their processing conditions.</a:t>
            </a:r>
          </a:p>
          <a:p>
            <a:pPr marL="457200" indent="-457200" defTabSz="407557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Lucida Bright" pitchFamily="18" charset="0"/>
              <a:cs typeface="+mn-cs"/>
            </a:endParaRPr>
          </a:p>
          <a:p>
            <a:pPr marL="457200" indent="-457200" defTabSz="407557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Lucida Bright" pitchFamily="18" charset="0"/>
                <a:cs typeface="+mn-cs"/>
              </a:rPr>
              <a:t>Create a hierarchical surface on a Ti substrate by forming TiO</a:t>
            </a:r>
            <a:r>
              <a:rPr lang="en-US" sz="3200" baseline="-25000" dirty="0" smtClean="0">
                <a:latin typeface="Lucida Bright" pitchFamily="18" charset="0"/>
                <a:cs typeface="+mn-cs"/>
              </a:rPr>
              <a:t>2</a:t>
            </a:r>
            <a:r>
              <a:rPr lang="en-US" sz="3200" dirty="0" smtClean="0">
                <a:latin typeface="Lucida Bright" pitchFamily="18" charset="0"/>
                <a:cs typeface="+mn-cs"/>
              </a:rPr>
              <a:t> nanotubes via anodic oxidation on a Ti surface with microscale topography created by cold spraying the surface with 40 </a:t>
            </a:r>
            <a:r>
              <a:rPr lang="el-GR" sz="3200" dirty="0" smtClean="0">
                <a:latin typeface="Calibri"/>
                <a:cs typeface="Calibri"/>
              </a:rPr>
              <a:t>μ</a:t>
            </a:r>
            <a:r>
              <a:rPr lang="en-US" sz="3200" dirty="0" smtClean="0">
                <a:latin typeface="Lucida Bright" pitchFamily="18" charset="0"/>
                <a:cs typeface="Calibri"/>
              </a:rPr>
              <a:t>m Ti particles.</a:t>
            </a:r>
            <a:endParaRPr lang="en-US" sz="3200" dirty="0" smtClean="0">
              <a:solidFill>
                <a:srgbClr val="1F3571"/>
              </a:solidFill>
              <a:latin typeface="Lucida Bright" pitchFamily="18" charset="0"/>
              <a:cs typeface="+mn-cs"/>
            </a:endParaRPr>
          </a:p>
          <a:p>
            <a:pPr marL="457200" indent="-457200" defTabSz="407557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solidFill>
                <a:srgbClr val="1F3571"/>
              </a:solidFill>
              <a:latin typeface="Lucida Bright" pitchFamily="18" charset="0"/>
              <a:cs typeface="+mn-cs"/>
            </a:endParaRPr>
          </a:p>
          <a:p>
            <a:pPr marL="457200" indent="-457200" defTabSz="407557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 smtClean="0">
              <a:solidFill>
                <a:srgbClr val="1F3571"/>
              </a:solidFill>
              <a:latin typeface="Lucida Bright" pitchFamily="18" charset="0"/>
              <a:cs typeface="+mn-cs"/>
            </a:endParaRPr>
          </a:p>
          <a:p>
            <a:pPr defTabSz="40755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1F3571"/>
                </a:solidFill>
                <a:latin typeface="Lucida Sans" pitchFamily="34" charset="0"/>
                <a:cs typeface="+mn-cs"/>
              </a:rPr>
              <a:t>Procedure</a:t>
            </a:r>
            <a:endParaRPr lang="en-US" sz="6600" dirty="0">
              <a:solidFill>
                <a:srgbClr val="1F3571"/>
              </a:solidFill>
              <a:latin typeface="Lucida Sans" pitchFamily="34" charset="0"/>
              <a:cs typeface="+mn-cs"/>
            </a:endParaRPr>
          </a:p>
          <a:p>
            <a:pPr defTabSz="40755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u="sng" dirty="0">
              <a:solidFill>
                <a:srgbClr val="1F3571"/>
              </a:solidFill>
              <a:latin typeface="Lucida Bright" pitchFamily="18" charset="0"/>
              <a:cs typeface="+mn-cs"/>
            </a:endParaRPr>
          </a:p>
          <a:p>
            <a:pPr defTabSz="40755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u="sng" dirty="0">
                <a:solidFill>
                  <a:srgbClr val="1F3571"/>
                </a:solidFill>
                <a:latin typeface="Lucida Bright" pitchFamily="18" charset="0"/>
                <a:cs typeface="+mn-cs"/>
              </a:rPr>
              <a:t>Polishing the Ti Substrate </a:t>
            </a:r>
            <a:endParaRPr lang="en-US" sz="3200" dirty="0">
              <a:latin typeface="Lucida Bright" pitchFamily="18" charset="0"/>
              <a:cs typeface="+mn-cs"/>
            </a:endParaRPr>
          </a:p>
          <a:p>
            <a:pPr marL="457200" indent="-457200" defTabSz="407557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Lucida Bright" pitchFamily="18" charset="0"/>
                <a:cs typeface="+mn-cs"/>
              </a:rPr>
              <a:t>A 1.5 cm</a:t>
            </a:r>
            <a:r>
              <a:rPr lang="en-US" sz="3200" baseline="30000" dirty="0">
                <a:latin typeface="Lucida Bright" pitchFamily="18" charset="0"/>
                <a:cs typeface="+mn-cs"/>
              </a:rPr>
              <a:t>2</a:t>
            </a:r>
            <a:r>
              <a:rPr lang="en-US" sz="3200" dirty="0">
                <a:latin typeface="Lucida Bright" pitchFamily="18" charset="0"/>
                <a:cs typeface="+mn-cs"/>
              </a:rPr>
              <a:t> Ti sample was polished with 600 and 1200 grit silica carbide paper and then brought to a mirror shine with 1 </a:t>
            </a:r>
            <a:r>
              <a:rPr lang="el-GR" sz="3200" dirty="0">
                <a:latin typeface="Calibri"/>
                <a:cs typeface="Calibri"/>
              </a:rPr>
              <a:t>μ</a:t>
            </a:r>
            <a:r>
              <a:rPr lang="en-US" sz="3200" dirty="0">
                <a:latin typeface="Lucida Bright" pitchFamily="18" charset="0"/>
                <a:cs typeface="+mn-cs"/>
              </a:rPr>
              <a:t>m and 0.3</a:t>
            </a:r>
            <a:r>
              <a:rPr lang="el-GR" sz="3200" dirty="0">
                <a:latin typeface="Calibri"/>
                <a:cs typeface="Calibri"/>
              </a:rPr>
              <a:t>μ</a:t>
            </a:r>
            <a:r>
              <a:rPr lang="en-US" sz="3200" dirty="0">
                <a:latin typeface="Lucida Bright" pitchFamily="18" charset="0"/>
                <a:cs typeface="Calibri"/>
              </a:rPr>
              <a:t>m alumina polishing solutions.</a:t>
            </a:r>
            <a:endParaRPr lang="en-US" sz="3200" dirty="0">
              <a:latin typeface="Lucida Bright" pitchFamily="18" charset="0"/>
              <a:cs typeface="+mn-cs"/>
            </a:endParaRPr>
          </a:p>
          <a:p>
            <a:pPr defTabSz="40755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u="sng" dirty="0">
              <a:solidFill>
                <a:srgbClr val="1F3571"/>
              </a:solidFill>
              <a:latin typeface="Lucida Bright" pitchFamily="18" charset="0"/>
            </a:endParaRPr>
          </a:p>
          <a:p>
            <a:pPr defTabSz="40755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u="sng" dirty="0">
                <a:solidFill>
                  <a:srgbClr val="1F3571"/>
                </a:solidFill>
                <a:latin typeface="Lucida Bright" pitchFamily="18" charset="0"/>
              </a:rPr>
              <a:t>Cold Spray</a:t>
            </a:r>
            <a:endParaRPr lang="en-US" sz="3200" dirty="0">
              <a:latin typeface="Lucida Bright" pitchFamily="18" charset="0"/>
              <a:cs typeface="+mn-cs"/>
            </a:endParaRPr>
          </a:p>
          <a:p>
            <a:pPr marL="457200" indent="-457200" defTabSz="407557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Lucida Bright" pitchFamily="18" charset="0"/>
                <a:cs typeface="+mn-cs"/>
              </a:rPr>
              <a:t>40 </a:t>
            </a:r>
            <a:r>
              <a:rPr lang="el-GR" sz="3200" dirty="0">
                <a:latin typeface="Calibri"/>
                <a:cs typeface="Calibri"/>
              </a:rPr>
              <a:t>μ</a:t>
            </a:r>
            <a:r>
              <a:rPr lang="en-US" sz="3200" dirty="0">
                <a:latin typeface="Lucida Bright" pitchFamily="18" charset="0"/>
                <a:cs typeface="Calibri"/>
              </a:rPr>
              <a:t>m Ti particles were cold sprayed onto a Ti substrate that had been roughened with 600 grit silica carbide paper.</a:t>
            </a:r>
            <a:endParaRPr lang="en-US" sz="3200" dirty="0">
              <a:latin typeface="Lucida Bright" pitchFamily="18" charset="0"/>
              <a:cs typeface="+mn-cs"/>
            </a:endParaRPr>
          </a:p>
          <a:p>
            <a:pPr defTabSz="40755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u="sng" dirty="0">
              <a:solidFill>
                <a:srgbClr val="1F3571"/>
              </a:solidFill>
              <a:latin typeface="Lucida Bright" pitchFamily="18" charset="0"/>
              <a:cs typeface="+mn-cs"/>
            </a:endParaRPr>
          </a:p>
          <a:p>
            <a:pPr defTabSz="40755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u="sng" dirty="0">
                <a:solidFill>
                  <a:srgbClr val="1F3571"/>
                </a:solidFill>
                <a:latin typeface="Lucida Bright" pitchFamily="18" charset="0"/>
                <a:cs typeface="+mn-cs"/>
              </a:rPr>
              <a:t>Electrolyte Solution</a:t>
            </a:r>
            <a:endParaRPr lang="en-US" sz="3200" dirty="0">
              <a:latin typeface="Lucida Bright" pitchFamily="18" charset="0"/>
              <a:cs typeface="Times New Roman"/>
            </a:endParaRPr>
          </a:p>
          <a:p>
            <a:pPr marL="457200" indent="-457200" defTabSz="407557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Lucida Bright" pitchFamily="18" charset="0"/>
                <a:cs typeface="Times New Roman"/>
              </a:rPr>
              <a:t>A 1 M H</a:t>
            </a:r>
            <a:r>
              <a:rPr lang="en-US" sz="3200" baseline="-25000" dirty="0">
                <a:latin typeface="Lucida Bright" pitchFamily="18" charset="0"/>
                <a:cs typeface="Times New Roman"/>
              </a:rPr>
              <a:t>2</a:t>
            </a:r>
            <a:r>
              <a:rPr lang="en-US" sz="3200" dirty="0">
                <a:latin typeface="Lucida Bright" pitchFamily="18" charset="0"/>
                <a:cs typeface="Times New Roman"/>
              </a:rPr>
              <a:t>SO</a:t>
            </a:r>
            <a:r>
              <a:rPr lang="en-US" sz="3200" baseline="-25000" dirty="0">
                <a:latin typeface="Lucida Bright" pitchFamily="18" charset="0"/>
                <a:cs typeface="Times New Roman"/>
              </a:rPr>
              <a:t>4</a:t>
            </a:r>
            <a:r>
              <a:rPr lang="en-US" sz="3200" dirty="0">
                <a:latin typeface="Lucida Bright" pitchFamily="18" charset="0"/>
                <a:cs typeface="Times New Roman"/>
              </a:rPr>
              <a:t>, 0.2 M citric acid, 0.1 M NaF and was buffered to the desired pH with solid NaOH pellets.</a:t>
            </a:r>
          </a:p>
          <a:p>
            <a:pPr marL="457200" indent="-457200" defTabSz="407557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Lucida Bright" pitchFamily="18" charset="0"/>
              <a:cs typeface="Times New Roman"/>
            </a:endParaRPr>
          </a:p>
          <a:p>
            <a:pPr marL="457200" indent="-457200" defTabSz="407557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Lucida Bright" pitchFamily="18" charset="0"/>
                <a:cs typeface="Times New Roman"/>
              </a:rPr>
              <a:t>It was determined that a pH of 4.00 was optimal for samples to be used in cell culture</a:t>
            </a:r>
            <a:endParaRPr lang="en-US" sz="3200" u="sng" dirty="0">
              <a:solidFill>
                <a:srgbClr val="1F3571"/>
              </a:solidFill>
              <a:latin typeface="Lucida Bright" pitchFamily="18" charset="0"/>
              <a:cs typeface="+mn-cs"/>
            </a:endParaRPr>
          </a:p>
          <a:p>
            <a:pPr defTabSz="40755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u="sng" dirty="0">
              <a:solidFill>
                <a:srgbClr val="1F3571"/>
              </a:solidFill>
              <a:latin typeface="Lucida Bright" pitchFamily="18" charset="0"/>
              <a:cs typeface="+mn-cs"/>
            </a:endParaRPr>
          </a:p>
          <a:p>
            <a:pPr defTabSz="40755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u="sng" dirty="0">
                <a:solidFill>
                  <a:srgbClr val="1F3571"/>
                </a:solidFill>
                <a:latin typeface="Lucida Bright" pitchFamily="18" charset="0"/>
                <a:cs typeface="+mn-cs"/>
              </a:rPr>
              <a:t>Anodization of Ti</a:t>
            </a:r>
            <a:endParaRPr lang="en-US" sz="3200" dirty="0">
              <a:latin typeface="Lucida Bright" pitchFamily="18" charset="0"/>
              <a:cs typeface="Times New Roman"/>
            </a:endParaRPr>
          </a:p>
          <a:p>
            <a:pPr marL="457200" indent="-457200" defTabSz="407557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Lucida Bright" pitchFamily="18" charset="0"/>
                <a:cs typeface="Times New Roman"/>
              </a:rPr>
              <a:t>A potential difference was applied across the electrolyte solution for varying amounts of time.</a:t>
            </a:r>
          </a:p>
          <a:p>
            <a:pPr defTabSz="40755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u="sng" dirty="0">
              <a:solidFill>
                <a:srgbClr val="1F3571"/>
              </a:solidFill>
              <a:latin typeface="Lucida Bright" pitchFamily="18" charset="0"/>
              <a:cs typeface="+mn-cs"/>
            </a:endParaRPr>
          </a:p>
          <a:p>
            <a:pPr defTabSz="40755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u="sng" dirty="0">
                <a:solidFill>
                  <a:srgbClr val="1F3571"/>
                </a:solidFill>
                <a:latin typeface="Lucida Bright" pitchFamily="18" charset="0"/>
                <a:cs typeface="+mn-cs"/>
              </a:rPr>
              <a:t>Characterization of the TiO</a:t>
            </a:r>
            <a:r>
              <a:rPr lang="en-US" sz="3200" u="sng" baseline="-25000" dirty="0">
                <a:solidFill>
                  <a:srgbClr val="1F3571"/>
                </a:solidFill>
                <a:latin typeface="Lucida Bright" pitchFamily="18" charset="0"/>
                <a:cs typeface="+mn-cs"/>
              </a:rPr>
              <a:t>2</a:t>
            </a:r>
            <a:r>
              <a:rPr lang="en-US" sz="3200" u="sng" dirty="0">
                <a:solidFill>
                  <a:srgbClr val="1F3571"/>
                </a:solidFill>
                <a:latin typeface="Lucida Bright" pitchFamily="18" charset="0"/>
                <a:cs typeface="+mn-cs"/>
              </a:rPr>
              <a:t> Nanotubes</a:t>
            </a:r>
            <a:endParaRPr lang="en-US" sz="3200" dirty="0">
              <a:latin typeface="Lucida Bright" pitchFamily="18" charset="0"/>
              <a:cs typeface="+mn-cs"/>
            </a:endParaRPr>
          </a:p>
          <a:p>
            <a:pPr marL="457200" indent="-457200" defTabSz="407557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Lucida Bright" pitchFamily="18" charset="0"/>
                <a:cs typeface="+mn-cs"/>
              </a:rPr>
              <a:t>The nanotubes were imaged using FESEM as seen in Figure </a:t>
            </a:r>
            <a:r>
              <a:rPr lang="en-US" sz="3200" dirty="0" smtClean="0">
                <a:latin typeface="Lucida Bright" pitchFamily="18" charset="0"/>
                <a:cs typeface="+mn-cs"/>
              </a:rPr>
              <a:t>5.</a:t>
            </a:r>
            <a:endParaRPr lang="en-US" sz="3200" dirty="0">
              <a:latin typeface="Lucida Bright" pitchFamily="18" charset="0"/>
              <a:cs typeface="+mn-cs"/>
            </a:endParaRPr>
          </a:p>
          <a:p>
            <a:pPr marL="457200" indent="-457200" defTabSz="407557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Lucida Bright" pitchFamily="18" charset="0"/>
              <a:cs typeface="+mn-cs"/>
            </a:endParaRPr>
          </a:p>
          <a:p>
            <a:pPr marL="457200" indent="-457200" defTabSz="407557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Lucida Bright" pitchFamily="18" charset="0"/>
                <a:cs typeface="+mn-cs"/>
              </a:rPr>
              <a:t>The internal diameter, wall thickness, and nanotube length were visually measured using </a:t>
            </a:r>
            <a:r>
              <a:rPr lang="en-US" sz="3200" dirty="0" smtClean="0">
                <a:latin typeface="Lucida Bright" pitchFamily="18" charset="0"/>
                <a:cs typeface="+mn-cs"/>
              </a:rPr>
              <a:t>image analysis.</a:t>
            </a:r>
            <a:endParaRPr lang="en-US" sz="3200" dirty="0">
              <a:latin typeface="Lucida Bright" pitchFamily="18" charset="0"/>
              <a:cs typeface="Times New Roman"/>
            </a:endParaRPr>
          </a:p>
          <a:p>
            <a:pPr marL="274320" defTabSz="40755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Lucida Bright" pitchFamily="18" charset="0"/>
              <a:cs typeface="Times New Roman"/>
            </a:endParaRPr>
          </a:p>
          <a:p>
            <a:pPr marL="731520" indent="-457200" defTabSz="407557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u="sng" dirty="0">
              <a:solidFill>
                <a:schemeClr val="tx2"/>
              </a:solidFill>
              <a:latin typeface="Lucida Bright" pitchFamily="18" charset="0"/>
              <a:cs typeface="Times New Roman"/>
            </a:endParaRPr>
          </a:p>
          <a:p>
            <a:pPr defTabSz="40755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Lucida Bright" pitchFamily="18" charset="0"/>
              <a:cs typeface="+mn-cs"/>
            </a:endParaRPr>
          </a:p>
        </p:txBody>
      </p:sp>
      <p:sp>
        <p:nvSpPr>
          <p:cNvPr id="2058" name="Rectangle 13"/>
          <p:cNvSpPr>
            <a:spLocks noChangeArrowheads="1"/>
          </p:cNvSpPr>
          <p:nvPr/>
        </p:nvSpPr>
        <p:spPr bwMode="auto">
          <a:xfrm>
            <a:off x="30559373" y="4457739"/>
            <a:ext cx="9674225" cy="2336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6600" dirty="0" smtClean="0">
                <a:solidFill>
                  <a:srgbClr val="1F3571"/>
                </a:solidFill>
                <a:latin typeface="Lucida Sans" pitchFamily="34" charset="0"/>
              </a:rPr>
              <a:t>Results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Lucida Bright" pitchFamily="18" charset="0"/>
              </a:rPr>
              <a:t>Our preliminary results show some decrease in the internal diameter of the nanotubes at higher </a:t>
            </a:r>
            <a:r>
              <a:rPr lang="en-US" sz="3200" dirty="0" err="1" smtClean="0">
                <a:latin typeface="Lucida Bright" pitchFamily="18" charset="0"/>
              </a:rPr>
              <a:t>pH.</a:t>
            </a:r>
            <a:r>
              <a:rPr lang="en-US" sz="3200" dirty="0" smtClean="0">
                <a:latin typeface="Lucida Bright" pitchFamily="18" charset="0"/>
              </a:rPr>
              <a:t> This does not agree with the trend anticipated by the literature and calls for further investigation.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3200" dirty="0">
              <a:latin typeface="Lucida Bright" pitchFamily="18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Lucida Bright" pitchFamily="18" charset="0"/>
              </a:rPr>
              <a:t>The thickness of the nanotube wall increased slightly at higher </a:t>
            </a:r>
            <a:r>
              <a:rPr lang="en-US" sz="3200" dirty="0" err="1" smtClean="0">
                <a:latin typeface="Lucida Bright" pitchFamily="18" charset="0"/>
              </a:rPr>
              <a:t>pH.</a:t>
            </a:r>
            <a:r>
              <a:rPr lang="en-US" sz="3200" dirty="0" smtClean="0">
                <a:latin typeface="Lucida Bright" pitchFamily="18" charset="0"/>
              </a:rPr>
              <a:t> According to the literature, the wall thickness should have remained the same regardless of the increase in </a:t>
            </a:r>
            <a:r>
              <a:rPr lang="en-US" sz="3200" dirty="0" err="1" smtClean="0">
                <a:latin typeface="Lucida Bright" pitchFamily="18" charset="0"/>
              </a:rPr>
              <a:t>pH.</a:t>
            </a:r>
            <a:endParaRPr lang="en-US" sz="3200" dirty="0" smtClean="0">
              <a:latin typeface="Lucida Bright" pitchFamily="18" charset="0"/>
            </a:endParaRPr>
          </a:p>
          <a:p>
            <a:pPr>
              <a:defRPr/>
            </a:pPr>
            <a:endParaRPr lang="en-US" sz="3200" dirty="0" smtClean="0">
              <a:latin typeface="Lucida Bright" pitchFamily="18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Lucida Bright" pitchFamily="18" charset="0"/>
              </a:rPr>
              <a:t>As </a:t>
            </a:r>
            <a:r>
              <a:rPr lang="en-US" sz="3200" dirty="0">
                <a:latin typeface="Lucida Bright" pitchFamily="18" charset="0"/>
              </a:rPr>
              <a:t>expected, nanotube length increased along with the anodization </a:t>
            </a:r>
            <a:r>
              <a:rPr lang="en-US" sz="3200" dirty="0" smtClean="0">
                <a:latin typeface="Lucida Bright" pitchFamily="18" charset="0"/>
              </a:rPr>
              <a:t>time.</a:t>
            </a:r>
          </a:p>
          <a:p>
            <a:pPr>
              <a:defRPr/>
            </a:pPr>
            <a:endParaRPr lang="en-US" sz="3200" dirty="0">
              <a:latin typeface="Lucida Bright" pitchFamily="18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latin typeface="Lucida Bright" pitchFamily="18" charset="0"/>
              </a:rPr>
              <a:t>Nanotubes formed on the cold sprayed </a:t>
            </a:r>
            <a:r>
              <a:rPr lang="en-US" sz="3200" dirty="0" smtClean="0">
                <a:latin typeface="Lucida Bright" pitchFamily="18" charset="0"/>
              </a:rPr>
              <a:t>substrate</a:t>
            </a:r>
            <a:r>
              <a:rPr lang="en-US" sz="3200" dirty="0">
                <a:latin typeface="Lucida Bright" pitchFamily="18" charset="0"/>
              </a:rPr>
              <a:t>.</a:t>
            </a:r>
          </a:p>
          <a:p>
            <a:pPr>
              <a:defRPr/>
            </a:pPr>
            <a:endParaRPr lang="en-US" sz="3200" dirty="0" smtClean="0">
              <a:solidFill>
                <a:srgbClr val="1F3571"/>
              </a:solidFill>
              <a:latin typeface="Lucida Bright" pitchFamily="18" charset="0"/>
            </a:endParaRPr>
          </a:p>
          <a:p>
            <a:pPr>
              <a:defRPr/>
            </a:pPr>
            <a:r>
              <a:rPr lang="en-US" sz="6600" dirty="0" smtClean="0">
                <a:solidFill>
                  <a:srgbClr val="1F3571"/>
                </a:solidFill>
                <a:latin typeface="Lucida Sans" pitchFamily="34" charset="0"/>
              </a:rPr>
              <a:t>Conclusions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Lucida Bright" pitchFamily="18" charset="0"/>
              </a:rPr>
              <a:t>The </a:t>
            </a:r>
            <a:r>
              <a:rPr lang="en-US" sz="3200" dirty="0">
                <a:latin typeface="Lucida Bright" pitchFamily="18" charset="0"/>
              </a:rPr>
              <a:t>TiO</a:t>
            </a:r>
            <a:r>
              <a:rPr lang="en-US" sz="3200" baseline="-25000" dirty="0">
                <a:latin typeface="Lucida Bright" pitchFamily="18" charset="0"/>
              </a:rPr>
              <a:t>2</a:t>
            </a:r>
            <a:r>
              <a:rPr lang="en-US" sz="3200" dirty="0">
                <a:latin typeface="Lucida Bright" pitchFamily="18" charset="0"/>
              </a:rPr>
              <a:t> nanotubes were formed on the polished Ti </a:t>
            </a:r>
            <a:r>
              <a:rPr lang="en-US" sz="3200" dirty="0" smtClean="0">
                <a:latin typeface="Lucida Bright" pitchFamily="18" charset="0"/>
              </a:rPr>
              <a:t>substrate and their dimensions varied according to processing conditions.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3200" dirty="0">
              <a:latin typeface="Lucida Bright" pitchFamily="18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Lucida Bright" pitchFamily="18" charset="0"/>
              </a:rPr>
              <a:t>A novel hierarchical surface was created through the formation of TiO</a:t>
            </a:r>
            <a:r>
              <a:rPr lang="en-US" sz="3200" baseline="-25000" dirty="0" smtClean="0">
                <a:latin typeface="Lucida Bright" pitchFamily="18" charset="0"/>
              </a:rPr>
              <a:t>2</a:t>
            </a:r>
            <a:r>
              <a:rPr lang="en-US" sz="3200" dirty="0" smtClean="0">
                <a:latin typeface="Lucida Bright" pitchFamily="18" charset="0"/>
              </a:rPr>
              <a:t> nanotubes on a surface with a microstructure.</a:t>
            </a:r>
          </a:p>
          <a:p>
            <a:pPr marL="731520" indent="-457200" eaLnBrk="1" hangingPunct="1">
              <a:buFont typeface="Arial" pitchFamily="34" charset="0"/>
              <a:buChar char="•"/>
              <a:defRPr/>
            </a:pPr>
            <a:endParaRPr lang="en-US" sz="6600" dirty="0" smtClean="0">
              <a:solidFill>
                <a:srgbClr val="1F3571"/>
              </a:solidFill>
              <a:latin typeface="Lucida Sans" pitchFamily="34" charset="0"/>
            </a:endParaRPr>
          </a:p>
          <a:p>
            <a:pPr>
              <a:defRPr/>
            </a:pPr>
            <a:r>
              <a:rPr lang="en-US" sz="6600" dirty="0" smtClean="0">
                <a:solidFill>
                  <a:srgbClr val="1F3571"/>
                </a:solidFill>
                <a:latin typeface="Lucida Sans" pitchFamily="34" charset="0"/>
              </a:rPr>
              <a:t>Future </a:t>
            </a:r>
            <a:r>
              <a:rPr lang="en-US" sz="6600" dirty="0">
                <a:solidFill>
                  <a:srgbClr val="1F3571"/>
                </a:solidFill>
                <a:latin typeface="Lucida Sans" pitchFamily="34" charset="0"/>
              </a:rPr>
              <a:t>Work</a:t>
            </a:r>
            <a:endParaRPr lang="en-US" sz="6600" dirty="0">
              <a:latin typeface="Lucida Sans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latin typeface="Lucida Bright" pitchFamily="18" charset="0"/>
              </a:rPr>
              <a:t>Cell interaction with the </a:t>
            </a:r>
            <a:r>
              <a:rPr lang="en-US" sz="3200" dirty="0" smtClean="0">
                <a:latin typeface="Lucida Bright" pitchFamily="18" charset="0"/>
              </a:rPr>
              <a:t>hierarchical surface will </a:t>
            </a:r>
            <a:r>
              <a:rPr lang="en-US" sz="3200" dirty="0">
                <a:latin typeface="Lucida Bright" pitchFamily="18" charset="0"/>
              </a:rPr>
              <a:t>be investigated in order to compare the novel Ti surface with current implant surface treatments.</a:t>
            </a:r>
          </a:p>
          <a:p>
            <a:pPr marL="857250" indent="-857250">
              <a:buFont typeface="Arial" pitchFamily="34" charset="0"/>
              <a:buChar char="•"/>
              <a:defRPr/>
            </a:pPr>
            <a:endParaRPr lang="en-US" sz="3200" dirty="0" smtClean="0">
              <a:solidFill>
                <a:srgbClr val="1F3571"/>
              </a:solidFill>
              <a:latin typeface="Lucida Bright" pitchFamily="18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Lucida Bright" pitchFamily="18" charset="0"/>
              </a:rPr>
              <a:t>Other means of creating a microscale surface topography, such as laser deposition, may be of interest.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3200" dirty="0" smtClean="0">
              <a:solidFill>
                <a:srgbClr val="1F3571"/>
              </a:solidFill>
              <a:latin typeface="Lucida Bright" pitchFamily="18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Lucida Bright" pitchFamily="18" charset="0"/>
              </a:rPr>
              <a:t>Nanotube formation on more industrially relevant Ti alloys could be investigated.</a:t>
            </a:r>
            <a:endParaRPr lang="en-US" sz="3200" dirty="0">
              <a:latin typeface="Lucida Bright" pitchFamily="18" charset="0"/>
            </a:endParaRPr>
          </a:p>
          <a:p>
            <a:pPr marL="857250" indent="-857250">
              <a:buFont typeface="Arial" pitchFamily="34" charset="0"/>
              <a:buChar char="•"/>
              <a:defRPr/>
            </a:pPr>
            <a:endParaRPr lang="en-US" sz="3200" dirty="0">
              <a:latin typeface="Lucida Sans" pitchFamily="34" charset="0"/>
            </a:endParaRPr>
          </a:p>
          <a:p>
            <a:pPr marL="857250" indent="-857250">
              <a:buFont typeface="Arial" pitchFamily="34" charset="0"/>
              <a:buChar char="•"/>
              <a:defRPr/>
            </a:pPr>
            <a:endParaRPr lang="en-US" sz="3200" dirty="0">
              <a:solidFill>
                <a:srgbClr val="1F3571"/>
              </a:solidFill>
              <a:latin typeface="Lucida Sans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68975" y="28901500"/>
            <a:ext cx="28803600" cy="1908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1F3571"/>
                </a:solidFill>
                <a:latin typeface="Lucida Sans" pitchFamily="34" charset="0"/>
              </a:rPr>
              <a:t>Acknowledgments</a:t>
            </a:r>
          </a:p>
          <a:p>
            <a:pPr marL="731520">
              <a:defRPr/>
            </a:pPr>
            <a:r>
              <a:rPr lang="en-US" sz="3200" dirty="0">
                <a:latin typeface="Lucida Bright" pitchFamily="18" charset="0"/>
              </a:rPr>
              <a:t>Thanks to the National Science Foundation REU Site Award #1157074, Dr. Grant Crawford, Dr. Michael West, graduate student Ellen </a:t>
            </a:r>
            <a:r>
              <a:rPr lang="en-US" sz="3200" dirty="0" err="1">
                <a:latin typeface="Lucida Bright" pitchFamily="18" charset="0"/>
              </a:rPr>
              <a:t>Sauter</a:t>
            </a:r>
            <a:r>
              <a:rPr lang="en-US" sz="3200" dirty="0">
                <a:latin typeface="Lucida Bright" pitchFamily="18" charset="0"/>
              </a:rPr>
              <a:t>, and fellow REU student Christie </a:t>
            </a:r>
            <a:r>
              <a:rPr lang="en-US" sz="3200" dirty="0" err="1">
                <a:latin typeface="Lucida Bright" pitchFamily="18" charset="0"/>
              </a:rPr>
              <a:t>McLinn</a:t>
            </a:r>
            <a:r>
              <a:rPr lang="en-US" sz="3200" dirty="0">
                <a:latin typeface="Lucida Bright" pitchFamily="18" charset="0"/>
              </a:rPr>
              <a:t>.</a:t>
            </a:r>
          </a:p>
        </p:txBody>
      </p:sp>
      <p:sp>
        <p:nvSpPr>
          <p:cNvPr id="2062" name="Title 8"/>
          <p:cNvSpPr>
            <a:spLocks noGrp="1"/>
          </p:cNvSpPr>
          <p:nvPr>
            <p:ph type="title"/>
          </p:nvPr>
        </p:nvSpPr>
        <p:spPr>
          <a:xfrm>
            <a:off x="5752933" y="255588"/>
            <a:ext cx="30146625" cy="2819400"/>
          </a:xfrm>
        </p:spPr>
        <p:txBody>
          <a:bodyPr/>
          <a:lstStyle/>
          <a:p>
            <a:pPr eaLnBrk="1" hangingPunct="1"/>
            <a:r>
              <a:rPr lang="en-US" sz="8000" dirty="0" smtClean="0">
                <a:solidFill>
                  <a:srgbClr val="1F3571"/>
                </a:solidFill>
                <a:latin typeface="Lucida Sans" pitchFamily="34" charset="0"/>
              </a:rPr>
              <a:t>Processing and Characterization of Hierarchical Surface Treatments for Ti Implants</a:t>
            </a:r>
          </a:p>
        </p:txBody>
      </p:sp>
      <p:sp>
        <p:nvSpPr>
          <p:cNvPr id="2063" name="TextBox 22"/>
          <p:cNvSpPr txBox="1">
            <a:spLocks noChangeArrowheads="1"/>
          </p:cNvSpPr>
          <p:nvPr/>
        </p:nvSpPr>
        <p:spPr bwMode="auto">
          <a:xfrm>
            <a:off x="13990320" y="23500080"/>
            <a:ext cx="237744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chemeClr val="accent2"/>
                </a:solidFill>
              </a:rPr>
              <a:t>Figure 3</a:t>
            </a:r>
          </a:p>
        </p:txBody>
      </p:sp>
      <p:sp>
        <p:nvSpPr>
          <p:cNvPr id="2064" name="TextBox 24"/>
          <p:cNvSpPr txBox="1">
            <a:spLocks noChangeArrowheads="1"/>
          </p:cNvSpPr>
          <p:nvPr/>
        </p:nvSpPr>
        <p:spPr bwMode="auto">
          <a:xfrm>
            <a:off x="13990320" y="18038944"/>
            <a:ext cx="237744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chemeClr val="accent2"/>
                </a:solidFill>
              </a:rPr>
              <a:t>Figure 2</a:t>
            </a:r>
          </a:p>
        </p:txBody>
      </p:sp>
      <p:grpSp>
        <p:nvGrpSpPr>
          <p:cNvPr id="2066" name="Group 5"/>
          <p:cNvGrpSpPr>
            <a:grpSpLocks/>
          </p:cNvGrpSpPr>
          <p:nvPr/>
        </p:nvGrpSpPr>
        <p:grpSpPr bwMode="auto">
          <a:xfrm>
            <a:off x="381000" y="701675"/>
            <a:ext cx="6018213" cy="3200400"/>
            <a:chOff x="382683" y="775537"/>
            <a:chExt cx="6018117" cy="3199534"/>
          </a:xfrm>
        </p:grpSpPr>
        <p:pic>
          <p:nvPicPr>
            <p:cNvPr id="2072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056" y="791437"/>
              <a:ext cx="3043744" cy="304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83" y="775537"/>
              <a:ext cx="2252472" cy="3199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6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4200" y="255588"/>
            <a:ext cx="39687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609034"/>
              </p:ext>
            </p:extLst>
          </p:nvPr>
        </p:nvGraphicFramePr>
        <p:xfrm>
          <a:off x="10896600" y="187452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148639"/>
              </p:ext>
            </p:extLst>
          </p:nvPr>
        </p:nvGraphicFramePr>
        <p:xfrm>
          <a:off x="10899648" y="24003000"/>
          <a:ext cx="9067799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356080" y="28254960"/>
            <a:ext cx="2377440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Figure 4</a:t>
            </a:r>
            <a:endParaRPr lang="en-US" sz="3200" dirty="0">
              <a:solidFill>
                <a:schemeClr val="accent2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340526" y="9673389"/>
            <a:ext cx="8617278" cy="5321763"/>
            <a:chOff x="20199678" y="9876771"/>
            <a:chExt cx="10058400" cy="6327784"/>
          </a:xfrm>
        </p:grpSpPr>
        <p:sp>
          <p:nvSpPr>
            <p:cNvPr id="2071" name="TextBox 4"/>
            <p:cNvSpPr txBox="1">
              <a:spLocks noChangeArrowheads="1"/>
            </p:cNvSpPr>
            <p:nvPr/>
          </p:nvSpPr>
          <p:spPr bwMode="auto">
            <a:xfrm>
              <a:off x="20199678" y="15619780"/>
              <a:ext cx="10058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075113" eaLnBrk="0" fontAlgn="base" hangingPunct="0">
                <a:spcBef>
                  <a:spcPct val="0"/>
                </a:spcBef>
                <a:spcAft>
                  <a:spcPct val="0"/>
                </a:spcAft>
                <a:defRPr sz="8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075113" eaLnBrk="0" fontAlgn="base" hangingPunct="0">
                <a:spcBef>
                  <a:spcPct val="0"/>
                </a:spcBef>
                <a:spcAft>
                  <a:spcPct val="0"/>
                </a:spcAft>
                <a:defRPr sz="8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075113" eaLnBrk="0" fontAlgn="base" hangingPunct="0">
                <a:spcBef>
                  <a:spcPct val="0"/>
                </a:spcBef>
                <a:spcAft>
                  <a:spcPct val="0"/>
                </a:spcAft>
                <a:defRPr sz="8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075113" eaLnBrk="0" fontAlgn="base" hangingPunct="0">
                <a:spcBef>
                  <a:spcPct val="0"/>
                </a:spcBef>
                <a:spcAft>
                  <a:spcPct val="0"/>
                </a:spcAft>
                <a:defRPr sz="8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200" dirty="0">
                  <a:solidFill>
                    <a:schemeClr val="accent2"/>
                  </a:solidFill>
                </a:rPr>
                <a:t>Figure </a:t>
              </a:r>
              <a:r>
                <a:rPr lang="en-US" sz="3200" dirty="0" smtClean="0">
                  <a:solidFill>
                    <a:schemeClr val="accent2"/>
                  </a:solidFill>
                </a:rPr>
                <a:t>5:</a:t>
              </a:r>
              <a:r>
                <a:rPr lang="en-US" sz="3200" dirty="0" smtClean="0">
                  <a:solidFill>
                    <a:srgbClr val="FF0000"/>
                  </a:solidFill>
                </a:rPr>
                <a:t> </a:t>
              </a:r>
              <a:r>
                <a:rPr lang="en-US" sz="3200" dirty="0"/>
                <a:t>TiO</a:t>
              </a:r>
              <a:r>
                <a:rPr lang="en-US" sz="3200" baseline="-25000" dirty="0"/>
                <a:t>2</a:t>
              </a:r>
              <a:r>
                <a:rPr lang="en-US" sz="3200" dirty="0"/>
                <a:t> Nanotubes on a Polished Ti Substrate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93" r="33942" b="22402"/>
            <a:stretch/>
          </p:blipFill>
          <p:spPr>
            <a:xfrm>
              <a:off x="21231027" y="9876771"/>
              <a:ext cx="8705088" cy="5711478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2392228" y="20677744"/>
            <a:ext cx="6929728" cy="8711967"/>
            <a:chOff x="21236282" y="16267382"/>
            <a:chExt cx="8166703" cy="12402974"/>
          </a:xfrm>
        </p:grpSpPr>
        <p:sp>
          <p:nvSpPr>
            <p:cNvPr id="2065" name="TextBox 8"/>
            <p:cNvSpPr txBox="1">
              <a:spLocks noChangeArrowheads="1"/>
            </p:cNvSpPr>
            <p:nvPr/>
          </p:nvSpPr>
          <p:spPr bwMode="auto">
            <a:xfrm>
              <a:off x="21372840" y="27136752"/>
              <a:ext cx="7712076" cy="1533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075113" eaLnBrk="0" fontAlgn="base" hangingPunct="0">
                <a:spcBef>
                  <a:spcPct val="0"/>
                </a:spcBef>
                <a:spcAft>
                  <a:spcPct val="0"/>
                </a:spcAft>
                <a:defRPr sz="8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075113" eaLnBrk="0" fontAlgn="base" hangingPunct="0">
                <a:spcBef>
                  <a:spcPct val="0"/>
                </a:spcBef>
                <a:spcAft>
                  <a:spcPct val="0"/>
                </a:spcAft>
                <a:defRPr sz="8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075113" eaLnBrk="0" fontAlgn="base" hangingPunct="0">
                <a:spcBef>
                  <a:spcPct val="0"/>
                </a:spcBef>
                <a:spcAft>
                  <a:spcPct val="0"/>
                </a:spcAft>
                <a:defRPr sz="8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075113" eaLnBrk="0" fontAlgn="base" hangingPunct="0">
                <a:spcBef>
                  <a:spcPct val="0"/>
                </a:spcBef>
                <a:spcAft>
                  <a:spcPct val="0"/>
                </a:spcAft>
                <a:defRPr sz="8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200" dirty="0">
                  <a:solidFill>
                    <a:schemeClr val="accent2"/>
                  </a:solidFill>
                </a:rPr>
                <a:t>Figure 7</a:t>
              </a:r>
              <a:r>
                <a:rPr lang="en-US" sz="3200" dirty="0" smtClean="0">
                  <a:solidFill>
                    <a:schemeClr val="accent2"/>
                  </a:solidFill>
                </a:rPr>
                <a:t>:</a:t>
              </a:r>
              <a:r>
                <a:rPr lang="en-US" sz="3200" dirty="0" smtClean="0">
                  <a:solidFill>
                    <a:srgbClr val="FF0000"/>
                  </a:solidFill>
                </a:rPr>
                <a:t> </a:t>
              </a:r>
              <a:r>
                <a:rPr lang="en-US" sz="3200" dirty="0"/>
                <a:t>Nanotubes </a:t>
              </a:r>
              <a:r>
                <a:rPr lang="en-US" sz="3200" dirty="0" smtClean="0"/>
                <a:t>on </a:t>
              </a:r>
              <a:r>
                <a:rPr lang="en-US" sz="3200" dirty="0"/>
                <a:t>Cold Sprayed Ti 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05"/>
            <a:stretch/>
          </p:blipFill>
          <p:spPr>
            <a:xfrm>
              <a:off x="22944627" y="23241001"/>
              <a:ext cx="4747586" cy="3683875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lum bright="2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12"/>
            <a:stretch/>
          </p:blipFill>
          <p:spPr bwMode="auto">
            <a:xfrm>
              <a:off x="21236282" y="16267382"/>
              <a:ext cx="8166703" cy="6592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27432001" y="21716999"/>
              <a:ext cx="260211" cy="1524001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2944625" y="21716999"/>
              <a:ext cx="4487374" cy="15240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2377185" y="15636538"/>
            <a:ext cx="6959815" cy="5041206"/>
            <a:chOff x="22377185" y="15544800"/>
            <a:chExt cx="6959815" cy="504120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2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4138" y="15544800"/>
              <a:ext cx="5049837" cy="3963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2377185" y="19508788"/>
              <a:ext cx="69598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</a:rPr>
                <a:t>Figure 6:</a:t>
              </a:r>
              <a:r>
                <a:rPr lang="en-US" sz="3200" dirty="0" smtClean="0">
                  <a:solidFill>
                    <a:srgbClr val="FF0000"/>
                  </a:solidFill>
                </a:rPr>
                <a:t> </a:t>
              </a:r>
              <a:r>
                <a:rPr lang="en-US" sz="3200" dirty="0" smtClean="0"/>
                <a:t>Cross Section of TiO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 Nanotubes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8342208" y="13833396"/>
            <a:ext cx="1212149" cy="495300"/>
            <a:chOff x="0" y="0"/>
            <a:chExt cx="1212149" cy="49530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0" y="381000"/>
              <a:ext cx="447675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38150" y="381000"/>
              <a:ext cx="447675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62000" y="381000"/>
              <a:ext cx="447675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0" y="276225"/>
              <a:ext cx="0" cy="219075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212149" y="263360"/>
              <a:ext cx="0" cy="219075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42" name="Text Box 2"/>
            <p:cNvSpPr txBox="1">
              <a:spLocks noChangeArrowheads="1"/>
            </p:cNvSpPr>
            <p:nvPr/>
          </p:nvSpPr>
          <p:spPr bwMode="auto">
            <a:xfrm>
              <a:off x="247650" y="0"/>
              <a:ext cx="8477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b="1" dirty="0">
                  <a:solidFill>
                    <a:schemeClr val="bg1"/>
                  </a:solidFill>
                  <a:effectLst/>
                  <a:latin typeface="Arial"/>
                  <a:ea typeface="Calibri"/>
                  <a:cs typeface="Times New Roman"/>
                </a:rPr>
                <a:t>600 nm</a:t>
              </a:r>
              <a:endParaRPr lang="en-US" sz="1100" b="1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2429071" y="24794949"/>
            <a:ext cx="971550" cy="504825"/>
            <a:chOff x="0" y="0"/>
            <a:chExt cx="971550" cy="504825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0" y="381000"/>
              <a:ext cx="323850" cy="0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7" name="Straight Connector 46"/>
            <p:cNvCxnSpPr/>
            <p:nvPr/>
          </p:nvCxnSpPr>
          <p:spPr>
            <a:xfrm>
              <a:off x="323850" y="381000"/>
              <a:ext cx="323850" cy="0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" name="Straight Connector 47"/>
            <p:cNvCxnSpPr/>
            <p:nvPr/>
          </p:nvCxnSpPr>
          <p:spPr>
            <a:xfrm>
              <a:off x="647700" y="381000"/>
              <a:ext cx="323850" cy="0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9" name="Straight Connector 48"/>
            <p:cNvCxnSpPr/>
            <p:nvPr/>
          </p:nvCxnSpPr>
          <p:spPr>
            <a:xfrm>
              <a:off x="0" y="276225"/>
              <a:ext cx="0" cy="228600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0" name="Straight Connector 49"/>
            <p:cNvCxnSpPr/>
            <p:nvPr/>
          </p:nvCxnSpPr>
          <p:spPr>
            <a:xfrm>
              <a:off x="971550" y="276225"/>
              <a:ext cx="0" cy="228600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1" name="Text Box 2"/>
            <p:cNvSpPr txBox="1">
              <a:spLocks noChangeArrowheads="1"/>
            </p:cNvSpPr>
            <p:nvPr/>
          </p:nvSpPr>
          <p:spPr bwMode="auto">
            <a:xfrm>
              <a:off x="133350" y="0"/>
              <a:ext cx="6762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6 μm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6833409" y="27776386"/>
            <a:ext cx="942975" cy="457200"/>
            <a:chOff x="-23813" y="0"/>
            <a:chExt cx="942975" cy="457200"/>
          </a:xfrm>
        </p:grpSpPr>
        <p:grpSp>
          <p:nvGrpSpPr>
            <p:cNvPr id="56" name="Group 55"/>
            <p:cNvGrpSpPr/>
            <p:nvPr/>
          </p:nvGrpSpPr>
          <p:grpSpPr>
            <a:xfrm>
              <a:off x="133350" y="276225"/>
              <a:ext cx="628650" cy="180975"/>
              <a:chOff x="0" y="0"/>
              <a:chExt cx="628650" cy="180975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0" y="95250"/>
                <a:ext cx="2095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79646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09550" y="95250"/>
                <a:ext cx="2095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79646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19100" y="95250"/>
                <a:ext cx="2095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79646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0" y="0"/>
                <a:ext cx="0" cy="180975"/>
              </a:xfrm>
              <a:prstGeom prst="line">
                <a:avLst/>
              </a:prstGeom>
              <a:noFill/>
              <a:ln w="25400" cap="flat" cmpd="sng" algn="ctr">
                <a:solidFill>
                  <a:srgbClr val="F79646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628650" y="0"/>
                <a:ext cx="0" cy="180975"/>
              </a:xfrm>
              <a:prstGeom prst="line">
                <a:avLst/>
              </a:prstGeom>
              <a:noFill/>
              <a:ln w="25400" cap="flat" cmpd="sng" algn="ctr">
                <a:solidFill>
                  <a:srgbClr val="F79646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57" name="Text Box 2"/>
            <p:cNvSpPr txBox="1">
              <a:spLocks noChangeArrowheads="1"/>
            </p:cNvSpPr>
            <p:nvPr/>
          </p:nvSpPr>
          <p:spPr bwMode="auto">
            <a:xfrm>
              <a:off x="-23813" y="0"/>
              <a:ext cx="9429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rPr>
                <a:t>600 nm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626</Words>
  <Application>Microsoft Office PowerPoint</Application>
  <PresentationFormat>Custom</PresentationFormat>
  <Paragraphs>76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Processing and Characterization of Hierarchical Surface Treatments for Ti Implants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Marybeth</dc:creator>
  <cp:lastModifiedBy>Boysen, Alfred R</cp:lastModifiedBy>
  <cp:revision>92</cp:revision>
  <dcterms:created xsi:type="dcterms:W3CDTF">2006-08-16T00:00:00Z</dcterms:created>
  <dcterms:modified xsi:type="dcterms:W3CDTF">2012-08-08T01:11:51Z</dcterms:modified>
</cp:coreProperties>
</file>